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84" r:id="rId3"/>
    <p:sldId id="293" r:id="rId4"/>
    <p:sldId id="291" r:id="rId5"/>
    <p:sldId id="285" r:id="rId6"/>
    <p:sldId id="296" r:id="rId7"/>
    <p:sldId id="286" r:id="rId8"/>
    <p:sldId id="297" r:id="rId9"/>
    <p:sldId id="288" r:id="rId10"/>
    <p:sldId id="295" r:id="rId11"/>
    <p:sldId id="294" r:id="rId12"/>
    <p:sldId id="292" r:id="rId13"/>
    <p:sldId id="287" r:id="rId14"/>
    <p:sldId id="298" r:id="rId15"/>
    <p:sldId id="276" r:id="rId16"/>
    <p:sldId id="302" r:id="rId17"/>
    <p:sldId id="299" r:id="rId18"/>
    <p:sldId id="281" r:id="rId19"/>
    <p:sldId id="289" r:id="rId20"/>
    <p:sldId id="301" r:id="rId21"/>
    <p:sldId id="282" r:id="rId22"/>
    <p:sldId id="303" r:id="rId23"/>
    <p:sldId id="283" r:id="rId24"/>
    <p:sldId id="290" r:id="rId2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45"/>
    <a:srgbClr val="E84B26"/>
    <a:srgbClr val="8D1187"/>
    <a:srgbClr val="E62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24"/>
    <p:restoredTop sz="94664"/>
  </p:normalViewPr>
  <p:slideViewPr>
    <p:cSldViewPr snapToGrid="0" snapToObjects="1">
      <p:cViewPr>
        <p:scale>
          <a:sx n="100" d="100"/>
          <a:sy n="100" d="100"/>
        </p:scale>
        <p:origin x="16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61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0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7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8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9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7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63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0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7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9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Daniel </a:t>
            </a:r>
            <a:r>
              <a:rPr lang="en-US" dirty="0" err="1" smtClean="0">
                <a:solidFill>
                  <a:srgbClr val="E84B26"/>
                </a:solidFill>
              </a:rPr>
              <a:t>Bodony</a:t>
            </a:r>
            <a:r>
              <a:rPr lang="en-US" dirty="0" smtClean="0">
                <a:solidFill>
                  <a:srgbClr val="E84B26"/>
                </a:solidFill>
              </a:rPr>
              <a:t> (AE</a:t>
            </a:r>
            <a:r>
              <a:rPr lang="en-US" dirty="0">
                <a:solidFill>
                  <a:srgbClr val="E84B26"/>
                </a:solidFill>
              </a:rPr>
              <a:t>)</a:t>
            </a: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Andreas </a:t>
            </a:r>
            <a:r>
              <a:rPr lang="en-US" dirty="0" err="1" smtClean="0">
                <a:solidFill>
                  <a:srgbClr val="E84B26"/>
                </a:solidFill>
              </a:rPr>
              <a:t>Klockner</a:t>
            </a:r>
            <a:r>
              <a:rPr lang="en-US" dirty="0" smtClean="0">
                <a:solidFill>
                  <a:srgbClr val="E84B26"/>
                </a:solidFill>
              </a:rPr>
              <a:t> (CS)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597398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Application: </a:t>
            </a:r>
            <a:r>
              <a:rPr lang="en-US" sz="2000" dirty="0" smtClean="0"/>
              <a:t>demonstrative reacting mixing layer problem</a:t>
            </a:r>
          </a:p>
          <a:p>
            <a:pPr lvl="1"/>
            <a:r>
              <a:rPr lang="en-US" sz="1800" dirty="0" smtClean="0"/>
              <a:t>Hyperbolic tangent velocity profile as </a:t>
            </a:r>
            <a:r>
              <a:rPr lang="en-US" sz="1800" dirty="0" err="1" smtClean="0"/>
              <a:t>baseflow</a:t>
            </a:r>
            <a:r>
              <a:rPr lang="en-US" sz="1800" dirty="0" smtClean="0"/>
              <a:t> ([2], [3])</a:t>
            </a:r>
          </a:p>
          <a:p>
            <a:pPr lvl="1"/>
            <a:r>
              <a:rPr lang="en-US" sz="1800" dirty="0" smtClean="0"/>
              <a:t>San Diego 9-species chemical mechanism</a:t>
            </a:r>
            <a:endParaRPr lang="en-US" sz="1800" dirty="0"/>
          </a:p>
          <a:p>
            <a:pPr lvl="1"/>
            <a:r>
              <a:rPr lang="en-US" sz="1800" dirty="0" smtClean="0"/>
              <a:t>Initial condition: introduce temperature variation to localize </a:t>
            </a:r>
            <a:r>
              <a:rPr lang="en-US" sz="1800" dirty="0" err="1" smtClean="0"/>
              <a:t>autoignition</a:t>
            </a:r>
            <a:r>
              <a:rPr lang="en-US" sz="1800" dirty="0" smtClean="0"/>
              <a:t> to the mixing layer</a:t>
            </a:r>
          </a:p>
          <a:p>
            <a:r>
              <a:rPr lang="en-US" sz="2000" dirty="0" smtClean="0"/>
              <a:t>This problem is </a:t>
            </a:r>
            <a:r>
              <a:rPr lang="en-US" sz="2000" i="1" dirty="0" smtClean="0"/>
              <a:t>interesting</a:t>
            </a:r>
            <a:r>
              <a:rPr lang="en-US" sz="2000" dirty="0" smtClean="0"/>
              <a:t> and physically useful in that it provides the simplest relevant model of combustion in a scramjet/ramjet</a:t>
            </a:r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83" y="748595"/>
            <a:ext cx="4064000" cy="543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83" y="748595"/>
            <a:ext cx="4064000" cy="5435600"/>
          </a:xfrm>
          <a:prstGeom prst="rect">
            <a:avLst/>
          </a:prstGeom>
        </p:spPr>
      </p:pic>
      <p:pic>
        <p:nvPicPr>
          <p:cNvPr id="8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1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 smtClean="0"/>
          </a:p>
          <a:p>
            <a:r>
              <a:rPr lang="en-US" sz="2400" b="1" dirty="0" smtClean="0"/>
              <a:t>Software: </a:t>
            </a:r>
            <a:r>
              <a:rPr lang="en-US" sz="2400" dirty="0" smtClean="0"/>
              <a:t>development of additional integration schemes within Leap/</a:t>
            </a:r>
            <a:r>
              <a:rPr lang="en-US" sz="2400" dirty="0" err="1" smtClean="0"/>
              <a:t>Dagrt</a:t>
            </a:r>
            <a:r>
              <a:rPr lang="en-US" sz="2400" dirty="0" smtClean="0"/>
              <a:t> framework, additional PyJac-V2 development</a:t>
            </a:r>
          </a:p>
          <a:p>
            <a:pPr lvl="1"/>
            <a:r>
              <a:rPr lang="en-US" sz="2000" dirty="0" smtClean="0"/>
              <a:t>NASA9 thermodynamic polynomial descriptions already implemented in PyJac-V2 as added feature</a:t>
            </a:r>
          </a:p>
          <a:p>
            <a:r>
              <a:rPr lang="en-US" sz="2400" b="1" dirty="0" smtClean="0"/>
              <a:t>Broader Impact: </a:t>
            </a:r>
            <a:r>
              <a:rPr lang="en-US" sz="2400" dirty="0" smtClean="0"/>
              <a:t>improved time-to-solution at high order for reacting flow problems</a:t>
            </a:r>
          </a:p>
          <a:p>
            <a:pPr lvl="1"/>
            <a:r>
              <a:rPr lang="en-US" sz="2000" dirty="0" smtClean="0"/>
              <a:t>Subsonic/supersonic combustion for propulsion: gas turbines, scramjets/ramjets, rockets</a:t>
            </a:r>
          </a:p>
          <a:p>
            <a:pPr lvl="1"/>
            <a:r>
              <a:rPr lang="en-US" sz="2000" dirty="0" smtClean="0"/>
              <a:t>Furnaces/residential heating</a:t>
            </a:r>
          </a:p>
          <a:p>
            <a:pPr lvl="1"/>
            <a:r>
              <a:rPr lang="en-US" sz="2000" dirty="0" smtClean="0"/>
              <a:t>Atmospheric sciences</a:t>
            </a:r>
          </a:p>
          <a:p>
            <a:pPr lvl="1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Important question: </a:t>
            </a:r>
            <a:r>
              <a:rPr lang="en-US" sz="2400" b="1" dirty="0" smtClean="0"/>
              <a:t>what if this doesn’t work out?</a:t>
            </a:r>
          </a:p>
          <a:p>
            <a:pPr lvl="1"/>
            <a:r>
              <a:rPr lang="en-US" sz="2000" dirty="0" smtClean="0"/>
              <a:t>Reinforces CVODE as state-of-the-art for implicit treatment of chemical kinetics</a:t>
            </a:r>
          </a:p>
          <a:p>
            <a:pPr lvl="1"/>
            <a:r>
              <a:rPr lang="en-US" sz="2000" dirty="0" smtClean="0"/>
              <a:t>However, a ”fallback” of sorts would be demonstrating a higher degree of temporal accuracy in the coupled fluid problem using a Leap-generated IMEX approach with </a:t>
            </a:r>
            <a:r>
              <a:rPr lang="en-US" sz="2000" dirty="0" err="1" smtClean="0"/>
              <a:t>PyJac</a:t>
            </a:r>
            <a:r>
              <a:rPr lang="en-US" sz="2000" dirty="0" smtClean="0"/>
              <a:t>-generated Jacobians</a:t>
            </a:r>
          </a:p>
          <a:p>
            <a:pPr lvl="1"/>
            <a:r>
              <a:rPr lang="en-US" sz="2000" dirty="0" smtClean="0"/>
              <a:t>Given that these Jacobians are not finite difference, and given that this eliminates the splitting scheme currently employed (at best first-order), I’m much more confident in this as a preliminary outcome</a:t>
            </a:r>
          </a:p>
          <a:p>
            <a:r>
              <a:rPr lang="en-US" sz="2400" dirty="0" smtClean="0"/>
              <a:t>Is this ”fallback” outcome interesting enough?</a:t>
            </a:r>
          </a:p>
          <a:p>
            <a:pPr lvl="1"/>
            <a:r>
              <a:rPr lang="en-US" sz="2000" dirty="0" smtClean="0"/>
              <a:t>If so, should proving this (showing first order in splitting approach and higher-order with Leap RK approach on a demonstrative problem) be the initial goal?</a:t>
            </a:r>
          </a:p>
          <a:p>
            <a:pPr lvl="1"/>
            <a:r>
              <a:rPr lang="en-US" sz="2000" dirty="0" smtClean="0"/>
              <a:t>If not, what is left?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9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Leap RK IMEX integration built into PlasCom2, using </a:t>
            </a:r>
            <a:r>
              <a:rPr lang="en-US" sz="2400" dirty="0" err="1" smtClean="0"/>
              <a:t>PyJac</a:t>
            </a:r>
            <a:r>
              <a:rPr lang="en-US" sz="2400" dirty="0" smtClean="0"/>
              <a:t>-generated chemical Jacobian for implicit solve</a:t>
            </a:r>
          </a:p>
          <a:p>
            <a:pPr lvl="1"/>
            <a:r>
              <a:rPr lang="en-US" sz="2000" dirty="0" err="1" smtClean="0"/>
              <a:t>PyJac</a:t>
            </a:r>
            <a:r>
              <a:rPr lang="en-US" sz="2000" dirty="0" smtClean="0"/>
              <a:t> modified to include NASA9 thermodynamic polynomials (useful/required for maintaining accuracy for ignition problems with large temperature ranges)</a:t>
            </a:r>
          </a:p>
          <a:p>
            <a:r>
              <a:rPr lang="en-US" sz="2400" dirty="0" smtClean="0"/>
              <a:t>Adams-Moulton integrators implemented as baseline for implicit treatment of chemistry in multi-rate Adams</a:t>
            </a:r>
          </a:p>
          <a:p>
            <a:pPr lvl="1"/>
            <a:r>
              <a:rPr lang="en-US" sz="2000" dirty="0" smtClean="0"/>
              <a:t>Working its way through code review</a:t>
            </a:r>
          </a:p>
          <a:p>
            <a:r>
              <a:rPr lang="en-US" sz="2400" dirty="0" smtClean="0"/>
              <a:t>Error-informed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incorporated into single-rate and multi-rate Adams integrators</a:t>
            </a:r>
          </a:p>
          <a:p>
            <a:pPr lvl="1"/>
            <a:r>
              <a:rPr lang="en-US" sz="2000" dirty="0" smtClean="0"/>
              <a:t>Local error estimate formed using explicit methods of differing orders</a:t>
            </a:r>
          </a:p>
          <a:p>
            <a:pPr lvl="1"/>
            <a:r>
              <a:rPr lang="en-US" sz="2000" dirty="0" smtClean="0"/>
              <a:t>Multi-rate implementation needs to be tested w/stiff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Implicit-explicit multi-rate w/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 development</a:t>
            </a:r>
          </a:p>
          <a:p>
            <a:r>
              <a:rPr lang="en-US" sz="2400" dirty="0" smtClean="0"/>
              <a:t>Fluid solver requires incorporation of mass diffusion terms in governing equations</a:t>
            </a:r>
          </a:p>
          <a:p>
            <a:r>
              <a:rPr lang="en-US" sz="2400" dirty="0" smtClean="0"/>
              <a:t>Reacting mixing layer in development (demonstrative case)</a:t>
            </a:r>
          </a:p>
          <a:p>
            <a:pPr lvl="1"/>
            <a:r>
              <a:rPr lang="en-US" sz="2000" dirty="0" smtClean="0"/>
              <a:t>Currently struggling to stand up simulation</a:t>
            </a:r>
          </a:p>
          <a:p>
            <a:pPr lvl="1"/>
            <a:r>
              <a:rPr lang="en-US" sz="2000" dirty="0" smtClean="0"/>
              <a:t>As of 12/28, cold flow case with unstable mode as initial condition is running</a:t>
            </a:r>
          </a:p>
          <a:p>
            <a:pPr lvl="1"/>
            <a:r>
              <a:rPr lang="en-US" sz="2000" dirty="0" smtClean="0"/>
              <a:t>This is functioning to eyeball norm, but growth rate/physics need to be verified before introducing temperature variation/ignition</a:t>
            </a:r>
          </a:p>
          <a:p>
            <a:pPr lvl="1"/>
            <a:r>
              <a:rPr lang="en-US" sz="2000" dirty="0" smtClean="0"/>
              <a:t>Whether the unstable mode still provides a good initial condition in the reacting case is unclear and needs to be determined</a:t>
            </a:r>
          </a:p>
          <a:p>
            <a:r>
              <a:rPr lang="en-US" sz="2400" dirty="0" smtClean="0"/>
              <a:t>One-dimensional premixed laminar flame</a:t>
            </a:r>
          </a:p>
          <a:p>
            <a:pPr lvl="1"/>
            <a:r>
              <a:rPr lang="en-US" sz="2000" dirty="0" smtClean="0"/>
              <a:t>Functioning as a baseline case to compare reacting fluid solver’s estimated laminar flame speed with steady-state analysis (</a:t>
            </a:r>
            <a:r>
              <a:rPr lang="en-US" sz="2000" dirty="0" err="1" smtClean="0"/>
              <a:t>Cantera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2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68629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The mission statement: create a stable and accurate interface between structured (SBP) and unstructured (DG) spatial </a:t>
            </a:r>
            <a:r>
              <a:rPr lang="en-US" sz="2300" dirty="0" err="1" smtClean="0"/>
              <a:t>discretizations</a:t>
            </a:r>
            <a:endParaRPr lang="en-US" sz="2300" dirty="0" smtClean="0"/>
          </a:p>
          <a:p>
            <a:pPr lvl="1"/>
            <a:r>
              <a:rPr lang="en-US" sz="2000" dirty="0" smtClean="0"/>
              <a:t>Introducing localized regions of unstructured meshing allows for superior meshing of complex geometries</a:t>
            </a:r>
          </a:p>
          <a:p>
            <a:pPr lvl="1"/>
            <a:r>
              <a:rPr lang="en-US" sz="2000" dirty="0" smtClean="0"/>
              <a:t>Most approaches to this present in literature appear to have at most second-order accuracy</a:t>
            </a:r>
          </a:p>
          <a:p>
            <a:pPr lvl="1"/>
            <a:r>
              <a:rPr lang="en-US" sz="2000" dirty="0" smtClean="0"/>
              <a:t>Few approaches provide any claims about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92" y="1113720"/>
            <a:ext cx="3475513" cy="3307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7485" y="4421555"/>
            <a:ext cx="347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credit: “</a:t>
            </a:r>
            <a:r>
              <a:rPr lang="en-US" sz="1200" dirty="0"/>
              <a:t>A hybrid FETD-FDTD method with nonconforming </a:t>
            </a:r>
            <a:r>
              <a:rPr lang="en-US" sz="1200" dirty="0" smtClean="0"/>
              <a:t>meshes”, Zhu et. al</a:t>
            </a:r>
            <a:endParaRPr lang="en-US" sz="1200" dirty="0"/>
          </a:p>
          <a:p>
            <a:endParaRPr lang="en-US" dirty="0"/>
          </a:p>
        </p:txBody>
      </p:sp>
      <p:pic>
        <p:nvPicPr>
          <p:cNvPr id="8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33402" y="1266120"/>
            <a:ext cx="82295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Starting point: nonconforming interface method of </a:t>
            </a:r>
            <a:r>
              <a:rPr lang="en-US" sz="2300" dirty="0" err="1" smtClean="0"/>
              <a:t>Kozdon</a:t>
            </a:r>
            <a:r>
              <a:rPr lang="en-US" sz="2300" dirty="0" smtClean="0"/>
              <a:t> and Wilcox ([4])</a:t>
            </a:r>
          </a:p>
          <a:p>
            <a:pPr lvl="1"/>
            <a:r>
              <a:rPr lang="en-US" sz="2000" dirty="0" smtClean="0"/>
              <a:t>Boundary between spatial schemes traversed via projection of solution into “glue grid” polynomial space</a:t>
            </a:r>
          </a:p>
          <a:p>
            <a:pPr lvl="1"/>
            <a:r>
              <a:rPr lang="en-US" sz="2000" dirty="0" smtClean="0"/>
              <a:t>Choice of polynomial space in glue grid/structure of projection operators can allow for proof of energy stability</a:t>
            </a:r>
          </a:p>
          <a:p>
            <a:pPr lvl="1"/>
            <a:r>
              <a:rPr lang="en-US" sz="2000" dirty="0" smtClean="0"/>
              <a:t>However, resulting projection stencils give an underdetermined system, with optimization used to produce final projection operators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3972693"/>
            <a:ext cx="5219700" cy="172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8500" y="5699893"/>
            <a:ext cx="538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Illustration of glue-grid method in traversing nonconforming SBP-to-SBP boundaries.</a:t>
            </a:r>
            <a:endParaRPr lang="en-US" sz="1200" dirty="0"/>
          </a:p>
        </p:txBody>
      </p:sp>
      <p:pic>
        <p:nvPicPr>
          <p:cNvPr id="8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Topic/Problem/Impact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292101" y="1113720"/>
            <a:ext cx="8559798" cy="494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Research Question: </a:t>
            </a:r>
            <a:r>
              <a:rPr lang="en-US" sz="2400" dirty="0" smtClean="0"/>
              <a:t>can we make stability guarantees in a manner similar to this work while avoiding ad-hoc/optimization-based approach to operator construction?</a:t>
            </a:r>
          </a:p>
          <a:p>
            <a:r>
              <a:rPr lang="en-US" sz="2400" b="1" dirty="0" smtClean="0"/>
              <a:t>Draft theorem to prove: </a:t>
            </a:r>
            <a:r>
              <a:rPr lang="en-US" sz="2400" i="1" dirty="0" smtClean="0"/>
              <a:t>If a function defined on a finite-difference mesh is coupled to an unstructured mesh via a nonconforming interface, the coupling is stable and accurate to order q provided the projection operators from finite-difference to unstructured (and vice versa) satisfy condition X.</a:t>
            </a:r>
            <a:endParaRPr lang="en-US" sz="2400" b="1" dirty="0" smtClean="0"/>
          </a:p>
          <a:p>
            <a:r>
              <a:rPr lang="en-US" sz="2400" b="1" dirty="0"/>
              <a:t>Broader Impact: </a:t>
            </a:r>
            <a:r>
              <a:rPr lang="en-US" sz="2400" dirty="0"/>
              <a:t>improved flexibility in modeling fluid problems with complex geometries</a:t>
            </a:r>
          </a:p>
          <a:p>
            <a:pPr lvl="1"/>
            <a:r>
              <a:rPr lang="en-US" sz="2000" dirty="0"/>
              <a:t>Provide alternative to overset/</a:t>
            </a:r>
            <a:r>
              <a:rPr lang="en-US" sz="2000" dirty="0" err="1"/>
              <a:t>multiblock</a:t>
            </a:r>
            <a:r>
              <a:rPr lang="en-US" sz="2000" dirty="0"/>
              <a:t> curvilinear meshing for such problems</a:t>
            </a:r>
          </a:p>
          <a:p>
            <a:pPr lvl="1"/>
            <a:r>
              <a:rPr lang="en-US" sz="2000" dirty="0"/>
              <a:t>Locally introduce shock-handling benefits of DG into previously finite-difference-only simulations with relative ease</a:t>
            </a:r>
          </a:p>
          <a:p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Must-have: stable, accurate, and *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* approach to interior projection from structured (SBP) to unstructured (DG) meshes in 2D</a:t>
            </a:r>
          </a:p>
          <a:p>
            <a:pPr lvl="1"/>
            <a:r>
              <a:rPr lang="en-US" sz="2000" dirty="0" err="1" smtClean="0"/>
              <a:t>Unisolvent</a:t>
            </a:r>
            <a:r>
              <a:rPr lang="en-US" sz="2000" dirty="0" smtClean="0"/>
              <a:t>: same number of unknowns (DOFs) as constraint equations</a:t>
            </a:r>
          </a:p>
          <a:p>
            <a:pPr lvl="1"/>
            <a:r>
              <a:rPr lang="en-US" sz="2000" dirty="0" smtClean="0"/>
              <a:t>Seek one-to-one projection: round trip across interface does not result in data loss</a:t>
            </a:r>
          </a:p>
          <a:p>
            <a:pPr lvl="1"/>
            <a:r>
              <a:rPr lang="en-US" sz="2000" dirty="0" smtClean="0"/>
              <a:t>Apply this to a periodic problem as a baseline proof-of-concept</a:t>
            </a:r>
          </a:p>
          <a:p>
            <a:r>
              <a:rPr lang="en-US" sz="2400" dirty="0" smtClean="0"/>
              <a:t>Nice-to-have: application to 3D problems</a:t>
            </a:r>
          </a:p>
          <a:p>
            <a:r>
              <a:rPr lang="en-US" sz="2400" dirty="0" smtClean="0"/>
              <a:t>Nice-to-have but based on our current experience will be tricky: stable, accurate, and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boundary projection</a:t>
            </a:r>
          </a:p>
          <a:p>
            <a:pPr lvl="1"/>
            <a:r>
              <a:rPr lang="en-US" sz="2000" dirty="0" smtClean="0"/>
              <a:t>Boundary stencils are currently what make the whole-operator solves of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 underdetermined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Starting point: remove more complicated boundary treatment from setup, construct interior-only periodic projection operators</a:t>
            </a:r>
          </a:p>
          <a:p>
            <a:pPr lvl="1"/>
            <a:r>
              <a:rPr lang="en-US" sz="2000" dirty="0" smtClean="0"/>
              <a:t>Be able to write down </a:t>
            </a:r>
            <a:r>
              <a:rPr lang="en-US" sz="2000" i="1" dirty="0" smtClean="0"/>
              <a:t>time-continuous</a:t>
            </a:r>
            <a:r>
              <a:rPr lang="en-US" sz="2000" dirty="0" smtClean="0"/>
              <a:t> proof of stability (via energy) - this may result in a different operator condition than K+W’s compatibility, and may require a more thorough search for all possible operator conditions than has yet been performed</a:t>
            </a:r>
          </a:p>
          <a:p>
            <a:pPr lvl="1"/>
            <a:r>
              <a:rPr lang="en-US" sz="2000" dirty="0" smtClean="0"/>
              <a:t>Establish a sensible set of DOFs</a:t>
            </a:r>
          </a:p>
          <a:p>
            <a:pPr lvl="1"/>
            <a:r>
              <a:rPr lang="en-US" sz="2000" dirty="0" smtClean="0"/>
              <a:t>Solve for these operators from a square system based on accuracy conditions for projection in *both* directions (grid-to-glue, glue-to-grid), in addition to any constraints we need to impose to ensure stability (based on conditions mentioned above)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0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Prove the efficacy of these projection operators in 2D</a:t>
            </a:r>
          </a:p>
          <a:p>
            <a:pPr lvl="1"/>
            <a:r>
              <a:rPr lang="en-US" sz="2000" dirty="0" smtClean="0"/>
              <a:t>Demonstrate code that solves set of constraint equations for set of unknowns to produce projection operators (and provide as electronic supplement)</a:t>
            </a:r>
          </a:p>
          <a:p>
            <a:pPr lvl="1"/>
            <a:r>
              <a:rPr lang="en-US" sz="2000" dirty="0" smtClean="0"/>
              <a:t>Practically demonstrate order of accuracy of projection across interface using L2 error</a:t>
            </a:r>
          </a:p>
          <a:p>
            <a:pPr lvl="1"/>
            <a:r>
              <a:rPr lang="en-US" sz="2000" dirty="0" smtClean="0"/>
              <a:t>Numerically demonstrate non-increasing energy on demonstrative problem, and compare numerically observed energy rate-of-change to that derived by the energy stability proof</a:t>
            </a:r>
          </a:p>
          <a:p>
            <a:r>
              <a:rPr lang="en-US" sz="2400" dirty="0" smtClean="0"/>
              <a:t>Apply lessons learned to boundary treatment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1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Application:</a:t>
            </a:r>
            <a:r>
              <a:rPr lang="en-US" sz="2400" dirty="0" smtClean="0"/>
              <a:t> 2D acoustic wave equation on split domain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74" y="1725120"/>
            <a:ext cx="5649042" cy="4465727"/>
          </a:xfrm>
          <a:prstGeom prst="rect">
            <a:avLst/>
          </a:prstGeom>
        </p:spPr>
      </p:pic>
      <p:pic>
        <p:nvPicPr>
          <p:cNvPr id="7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Important question: </a:t>
            </a:r>
            <a:r>
              <a:rPr lang="en-US" sz="2400" b="1" dirty="0" smtClean="0"/>
              <a:t>what if this doesn’t work out?</a:t>
            </a:r>
          </a:p>
          <a:p>
            <a:pPr lvl="1"/>
            <a:r>
              <a:rPr lang="en-US" sz="2000" dirty="0" smtClean="0"/>
              <a:t>Can try to establish more concretely why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underdetermined result is truly the best one for our purposes while highlighting suspect error behavior at boundary</a:t>
            </a:r>
          </a:p>
          <a:p>
            <a:pPr lvl="1"/>
            <a:r>
              <a:rPr lang="en-US" sz="2000" dirty="0" smtClean="0"/>
              <a:t>Can attempt to extend this method to 3D (not done in their paper/unclear what challenges this could potentially pose)</a:t>
            </a:r>
          </a:p>
          <a:p>
            <a:pPr lvl="1"/>
            <a:r>
              <a:rPr lang="en-US" sz="2000" dirty="0" smtClean="0"/>
              <a:t>Can also determine whether there is a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limitation imposed by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method, and – if so – attempt to expose the coupling to multi-rate for performance improvement</a:t>
            </a:r>
          </a:p>
          <a:p>
            <a:r>
              <a:rPr lang="en-US" sz="2400" dirty="0" smtClean="0"/>
              <a:t>Is this ”fallback” outcome interesting enough?</a:t>
            </a:r>
          </a:p>
          <a:p>
            <a:pPr lvl="1"/>
            <a:r>
              <a:rPr lang="en-US" sz="2000" dirty="0" smtClean="0"/>
              <a:t>If not, what is left?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Python-based testing setup created which implements split-domain 2D acoustic wave problem described on the previous slide</a:t>
            </a:r>
          </a:p>
          <a:p>
            <a:pPr lvl="1"/>
            <a:r>
              <a:rPr lang="en-US" sz="2000" dirty="0" smtClean="0"/>
              <a:t>SBP-side boundary fluxes incorporated into DG software package</a:t>
            </a:r>
          </a:p>
          <a:p>
            <a:pPr lvl="1"/>
            <a:r>
              <a:rPr lang="en-US" sz="2000" dirty="0" smtClean="0"/>
              <a:t>Energy stability verified with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Wilcox’s operators via comparison of numerically observed energy rate-of-change and that used in their energy stability proof</a:t>
            </a:r>
          </a:p>
          <a:p>
            <a:r>
              <a:rPr lang="en-US" sz="2400" dirty="0" err="1" smtClean="0"/>
              <a:t>Matlab</a:t>
            </a:r>
            <a:r>
              <a:rPr lang="en-US" sz="2400" dirty="0" smtClean="0"/>
              <a:t> and Maxima codes written with the goal of experimenting with different DOF/constraint setups to produce a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and stable interior projection operator</a:t>
            </a:r>
          </a:p>
          <a:p>
            <a:pPr lvl="1"/>
            <a:r>
              <a:rPr lang="en-US" sz="2000" dirty="0" smtClean="0"/>
              <a:t>Needed: firmer understanding of how compatibility condition of K+W fulfills interior projection operator accuracy constraints in both directions (pencil and paper)</a:t>
            </a:r>
          </a:p>
          <a:p>
            <a:pPr lvl="1"/>
            <a:r>
              <a:rPr lang="en-US" sz="2000" dirty="0" smtClean="0"/>
              <a:t>Needed: experimentation with alternatives to compatibility condition – how to find out whether any other suitable operator conditions exist?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err="1"/>
              <a:t>hyperbolictangent</a:t>
            </a:r>
            <a:r>
              <a:rPr lang="en-US" sz="2400" dirty="0"/>
              <a:t> 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572000" y="24003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572000" y="29337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72000" y="34925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775200" y="40640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72000" y="46863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72000" y="5308600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4001" y="2231023"/>
            <a:ext cx="1587500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mass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0" y="2764423"/>
            <a:ext cx="2031999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momentum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0" y="3323223"/>
            <a:ext cx="1866899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Cons. of energy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380592" y="5139323"/>
            <a:ext cx="3081817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Time derivative of ideal </a:t>
            </a:r>
            <a:r>
              <a:rPr lang="en-US" sz="1600" smtClean="0"/>
              <a:t>gas law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5380591" y="4389044"/>
            <a:ext cx="3081817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Derived from constant internal energy assumption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585933" y="3894723"/>
            <a:ext cx="3081817" cy="3385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Species mass fraction equation</a:t>
            </a:r>
            <a:endParaRPr lang="en-US" sz="1600" dirty="0"/>
          </a:p>
        </p:txBody>
      </p:sp>
      <p:sp useBgFill="1">
        <p:nvSpPr>
          <p:cNvPr id="11" name="Right Brace 10"/>
          <p:cNvSpPr/>
          <p:nvPr/>
        </p:nvSpPr>
        <p:spPr>
          <a:xfrm>
            <a:off x="7365999" y="2231023"/>
            <a:ext cx="495301" cy="14307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83102" y="2641312"/>
            <a:ext cx="898445" cy="5847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Navier</a:t>
            </a:r>
            <a:r>
              <a:rPr lang="en-US" sz="1600" dirty="0" smtClean="0"/>
              <a:t>-Stokes</a:t>
            </a:r>
            <a:endParaRPr lang="en-US" sz="1600" dirty="0"/>
          </a:p>
        </p:txBody>
      </p:sp>
      <p:pic>
        <p:nvPicPr>
          <p:cNvPr id="24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</a:t>
            </a:r>
            <a:r>
              <a:rPr lang="en-US" sz="2400" b="1" dirty="0" smtClean="0"/>
              <a:t>reacting 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107885" y="1945822"/>
            <a:ext cx="3464617" cy="42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Chemical source terms in governing equations tend to be stiff, setting the limiting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to be oppressively low relative to the fluid motion or requiring implicit treatment</a:t>
            </a:r>
          </a:p>
          <a:p>
            <a:r>
              <a:rPr lang="en-US" sz="2000" b="1" dirty="0" smtClean="0"/>
              <a:t>Research Question: </a:t>
            </a:r>
            <a:r>
              <a:rPr lang="en-US" sz="2000" dirty="0"/>
              <a:t>C</a:t>
            </a:r>
            <a:r>
              <a:rPr lang="en-US" sz="2000" dirty="0" smtClean="0"/>
              <a:t>an we derive performance benefit from using multi-rate Adams integrators?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3989" y="3892731"/>
            <a:ext cx="608511" cy="300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3971195" y="4715603"/>
            <a:ext cx="1659118" cy="614265"/>
          </a:xfrm>
          <a:prstGeom prst="bentConnector3">
            <a:avLst>
              <a:gd name="adj1" fmla="val 1000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7885" y="5713793"/>
            <a:ext cx="17443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Species production rates (stiff)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11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4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Must-have: demonstrate a novel scheme (adaptive implicit-explicit multi-rate) driving a canonical or demonstrative reacting flow problem (more) correctly and (more) efficiently</a:t>
            </a:r>
          </a:p>
          <a:p>
            <a:pPr lvl="1"/>
            <a:r>
              <a:rPr lang="en-US" sz="2000" dirty="0" smtClean="0"/>
              <a:t>Current candidate problem: </a:t>
            </a:r>
            <a:r>
              <a:rPr lang="en-US" sz="2000" b="1" dirty="0" smtClean="0"/>
              <a:t>reacting mixing layer</a:t>
            </a:r>
          </a:p>
          <a:p>
            <a:pPr lvl="1"/>
            <a:r>
              <a:rPr lang="en-US" sz="2000" dirty="0" smtClean="0"/>
              <a:t>See planning slides for more detail on this problem</a:t>
            </a:r>
          </a:p>
          <a:p>
            <a:r>
              <a:rPr lang="en-US" sz="2400" dirty="0" smtClean="0"/>
              <a:t>Must-have: monitor and maintain presence of solution on constraint manifold (ideal gas law)</a:t>
            </a:r>
          </a:p>
          <a:p>
            <a:pPr lvl="1"/>
            <a:r>
              <a:rPr lang="en-US" sz="2000" dirty="0" smtClean="0"/>
              <a:t>Fully differential approach to satisfying constant volume/constant internal energy assumptions can produce nonphysical solutions</a:t>
            </a:r>
          </a:p>
          <a:p>
            <a:pPr lvl="1"/>
            <a:r>
              <a:rPr lang="en-US" sz="2000" dirty="0" smtClean="0"/>
              <a:t>Potential mitigation approaches: modified Jacobian to incorporate algebraic constraints, kinetic RHS attenuation (DAEs)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2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Nice-to-have: report on and/or optimize time integration within design space provided by multi-rate framework</a:t>
            </a:r>
          </a:p>
          <a:p>
            <a:pPr lvl="1"/>
            <a:r>
              <a:rPr lang="en-US" sz="2000" dirty="0" err="1" smtClean="0"/>
              <a:t>Adaptivity</a:t>
            </a:r>
            <a:r>
              <a:rPr lang="en-US" sz="2000" dirty="0" smtClean="0"/>
              <a:t> choices (see next slide)</a:t>
            </a:r>
          </a:p>
          <a:p>
            <a:pPr lvl="1"/>
            <a:r>
              <a:rPr lang="en-US" sz="2000" dirty="0" smtClean="0"/>
              <a:t>Evaluation order (”fastest-first” vs. ”slowest-first”, etc.)</a:t>
            </a:r>
          </a:p>
          <a:p>
            <a:pPr lvl="1"/>
            <a:r>
              <a:rPr lang="en-US" sz="2000" dirty="0" smtClean="0"/>
              <a:t>Re-extrapolation?</a:t>
            </a:r>
          </a:p>
          <a:p>
            <a:pPr lvl="1"/>
            <a:r>
              <a:rPr lang="en-US" sz="2000" dirty="0" smtClean="0"/>
              <a:t>Inclusion of additional history (shown in [1] to improve stability/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restrictions)</a:t>
            </a:r>
          </a:p>
          <a:p>
            <a:r>
              <a:rPr lang="en-US" sz="2400" dirty="0" smtClean="0"/>
              <a:t>Nice-to-have: demonstrate tangible improvement over CVODE (state of the art) in at least one metric</a:t>
            </a:r>
          </a:p>
          <a:p>
            <a:pPr lvl="1"/>
            <a:r>
              <a:rPr lang="en-US" sz="2000" dirty="0" smtClean="0"/>
              <a:t>Temporal order of accuracy, specifically when coupled with fluid solver</a:t>
            </a:r>
          </a:p>
          <a:p>
            <a:pPr lvl="1"/>
            <a:r>
              <a:rPr lang="en-US" sz="2000" dirty="0" smtClean="0"/>
              <a:t>Number of chemistry RHS calls required to reach end time – proxy for performance improvement beyond simple </a:t>
            </a:r>
            <a:r>
              <a:rPr lang="en-US" sz="2000" dirty="0" err="1" smtClean="0"/>
              <a:t>walltime</a:t>
            </a:r>
            <a:r>
              <a:rPr lang="en-US" sz="2000" dirty="0" smtClean="0"/>
              <a:t> measurement </a:t>
            </a:r>
          </a:p>
          <a:p>
            <a:r>
              <a:rPr lang="en-US" sz="2400" dirty="0" smtClean="0"/>
              <a:t>Beyond our bounds: multivariable solves incurred by certain situations (multiple coupled implicit RHSs, IMEX LTE)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6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Implement multi-rate Adams integrators (established as a viable vehicle for performance improvement by [1])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ability to integrate chemistry implicitly, and at a different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than that of the fluid motion</a:t>
            </a:r>
          </a:p>
          <a:p>
            <a:pPr lvl="1"/>
            <a:r>
              <a:rPr lang="en-US" sz="2000" dirty="0" smtClean="0"/>
              <a:t>Coupling the chemistry with the fluid RHS will elevate temporal accuracy beyond that of the previous splitting approach (first order)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also identified as critical need in early testing – add this capability to multi-rate Adams integration using local error estimates as with ODE45/CVODE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" y="4146548"/>
            <a:ext cx="4838700" cy="97790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2" y="3987076"/>
            <a:ext cx="2032000" cy="59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2" y="4721224"/>
            <a:ext cx="1955800" cy="5080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 flipV="1">
            <a:off x="5372102" y="4409593"/>
            <a:ext cx="698500" cy="22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5372102" y="4635498"/>
            <a:ext cx="698500" cy="33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72108" y="4067284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 &gt;=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1152" y="4917558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 &lt; 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27152" y="5286890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q = order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err="1" smtClean="0"/>
              <a:t>s</a:t>
            </a:r>
            <a:r>
              <a:rPr lang="en-US" baseline="-25000" dirty="0" err="1" smtClean="0"/>
              <a:t>q</a:t>
            </a:r>
            <a:r>
              <a:rPr lang="en-US" dirty="0" smtClean="0"/>
              <a:t> = state estimate obtained via explicit scheme of order q</a:t>
            </a:r>
            <a:endParaRPr lang="en-US" dirty="0"/>
          </a:p>
        </p:txBody>
      </p:sp>
      <p:pic>
        <p:nvPicPr>
          <p:cNvPr id="13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3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Adding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based on error estimates also introduces a number of design choices to be explored</a:t>
            </a:r>
          </a:p>
          <a:p>
            <a:r>
              <a:rPr lang="en-US" sz="2400" dirty="0" err="1" smtClean="0"/>
              <a:t>Timestep</a:t>
            </a:r>
            <a:r>
              <a:rPr lang="en-US" sz="2400" dirty="0" smtClean="0"/>
              <a:t>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versus step ratio </a:t>
            </a:r>
            <a:r>
              <a:rPr lang="en-US" sz="2400" dirty="0" err="1" smtClean="0"/>
              <a:t>adaptivity</a:t>
            </a:r>
            <a:endParaRPr lang="en-US" sz="2400" dirty="0" smtClean="0"/>
          </a:p>
          <a:p>
            <a:pPr lvl="1"/>
            <a:r>
              <a:rPr lang="en-US" sz="2000" dirty="0" smtClean="0"/>
              <a:t>Incurs long-standing software research question of generating variable step-ratio multi-rate code</a:t>
            </a:r>
          </a:p>
          <a:p>
            <a:pPr lvl="1"/>
            <a:r>
              <a:rPr lang="en-US" sz="2000" dirty="0" smtClean="0"/>
              <a:t>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would make constant-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runs with error control possible, provided the fast component dominates overall error</a:t>
            </a:r>
          </a:p>
          <a:p>
            <a:pPr lvl="1"/>
            <a:r>
              <a:rPr lang="en-US" sz="2000" dirty="0" smtClean="0"/>
              <a:t>Error control mechanism based on step ratio alteration may prove to be more efficient</a:t>
            </a:r>
          </a:p>
          <a:p>
            <a:r>
              <a:rPr lang="en-US" sz="2400" dirty="0" smtClean="0"/>
              <a:t>Track local error/make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decisions based on subset of solution components?</a:t>
            </a:r>
          </a:p>
          <a:p>
            <a:pPr lvl="1"/>
            <a:r>
              <a:rPr lang="en-US" sz="2000" dirty="0" smtClean="0"/>
              <a:t>Fast-evolving solution component (species mass fractions) may dominate local error</a:t>
            </a:r>
          </a:p>
          <a:p>
            <a:pPr lvl="1"/>
            <a:r>
              <a:rPr lang="en-US" sz="2000" dirty="0" smtClean="0"/>
              <a:t>Confirming this would allow us to reduce overhead in terms of both memory and cost by refraining from tracking the slow component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597398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Application: </a:t>
            </a:r>
            <a:r>
              <a:rPr lang="en-US" sz="2000" dirty="0" smtClean="0"/>
              <a:t>demonstrative reacting mixing layer problem</a:t>
            </a:r>
          </a:p>
          <a:p>
            <a:pPr lvl="1"/>
            <a:r>
              <a:rPr lang="en-US" sz="1800" dirty="0" smtClean="0"/>
              <a:t>Hyperbolic tangent velocity profile as </a:t>
            </a:r>
            <a:r>
              <a:rPr lang="en-US" sz="1800" dirty="0" err="1" smtClean="0"/>
              <a:t>baseflow</a:t>
            </a:r>
            <a:r>
              <a:rPr lang="en-US" sz="1800" dirty="0" smtClean="0"/>
              <a:t> ([2], [3])</a:t>
            </a:r>
          </a:p>
          <a:p>
            <a:pPr lvl="1"/>
            <a:r>
              <a:rPr lang="en-US" sz="1800" dirty="0" smtClean="0"/>
              <a:t>San Diego 9-species chemical mechanism</a:t>
            </a:r>
            <a:endParaRPr lang="en-US" sz="1800" dirty="0"/>
          </a:p>
          <a:p>
            <a:pPr lvl="1"/>
            <a:r>
              <a:rPr lang="en-US" sz="1800" dirty="0" smtClean="0"/>
              <a:t>Initial condition: introduce temperature variation to localize </a:t>
            </a:r>
            <a:r>
              <a:rPr lang="en-US" sz="1800" dirty="0" err="1" smtClean="0"/>
              <a:t>autoignition</a:t>
            </a:r>
            <a:r>
              <a:rPr lang="en-US" sz="1800" dirty="0" smtClean="0"/>
              <a:t> to the mixing layer</a:t>
            </a:r>
          </a:p>
          <a:p>
            <a:r>
              <a:rPr lang="en-US" sz="2000" dirty="0" smtClean="0"/>
              <a:t>This problem is </a:t>
            </a:r>
            <a:r>
              <a:rPr lang="en-US" sz="2000" i="1" dirty="0" smtClean="0"/>
              <a:t>suitable</a:t>
            </a:r>
            <a:r>
              <a:rPr lang="en-US" sz="2000" dirty="0" smtClean="0"/>
              <a:t> for our uses in that it provides multiple </a:t>
            </a:r>
            <a:r>
              <a:rPr lang="en-US" sz="2000" dirty="0" err="1" smtClean="0"/>
              <a:t>turnable</a:t>
            </a:r>
            <a:r>
              <a:rPr lang="en-US" sz="2000" dirty="0" smtClean="0"/>
              <a:t> ”knobs” for changing the rates of the fluid vs. the chemical kinetics, and vice versa</a:t>
            </a:r>
          </a:p>
          <a:p>
            <a:pPr lvl="1"/>
            <a:r>
              <a:rPr lang="en-US" sz="1800" dirty="0" smtClean="0"/>
              <a:t>Scale magnitude of hyperbolic tangent velocity profile</a:t>
            </a:r>
          </a:p>
          <a:p>
            <a:pPr lvl="1"/>
            <a:r>
              <a:rPr lang="en-US" sz="1800" dirty="0" smtClean="0"/>
              <a:t>Scale species production rates by altering reaction Arrhenius rates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83" y="748595"/>
            <a:ext cx="4064000" cy="5435600"/>
          </a:xfrm>
          <a:prstGeom prst="rect">
            <a:avLst/>
          </a:prstGeom>
        </p:spPr>
      </p:pic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4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35782</TotalTime>
  <Words>2198</Words>
  <Application>Microsoft Macintosh PowerPoint</Application>
  <PresentationFormat>Letter Paper (8.5x11 in)</PresentationFormat>
  <Paragraphs>248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System Font Regular</vt:lpstr>
      <vt:lpstr>Wingdings</vt:lpstr>
      <vt:lpstr>Arial</vt:lpstr>
      <vt:lpstr>Office Theme</vt:lpstr>
      <vt:lpstr>Time Integration of Reacting Flows and Energy-Stable Hybrid Spatial Discretizations</vt:lpstr>
      <vt:lpstr>The Topic/Problem</vt:lpstr>
      <vt:lpstr>The Topic/Problem</vt:lpstr>
      <vt:lpstr>The Topic/Problem</vt:lpstr>
      <vt:lpstr>Goals and Bounds</vt:lpstr>
      <vt:lpstr>Goals and Bounds (cont’d)</vt:lpstr>
      <vt:lpstr>The Plan</vt:lpstr>
      <vt:lpstr>The Plan (cont’d)</vt:lpstr>
      <vt:lpstr>The Plan (cont’d)</vt:lpstr>
      <vt:lpstr>The Plan (cont’d)</vt:lpstr>
      <vt:lpstr>Impact</vt:lpstr>
      <vt:lpstr>Risk Mitigation</vt:lpstr>
      <vt:lpstr>Current Status</vt:lpstr>
      <vt:lpstr>Current Status (cont’d)</vt:lpstr>
      <vt:lpstr>The Topic/Problem</vt:lpstr>
      <vt:lpstr>The Topic/Problem</vt:lpstr>
      <vt:lpstr>The Topic/Problem/Impact</vt:lpstr>
      <vt:lpstr>Goals and Bounds</vt:lpstr>
      <vt:lpstr>The Plan</vt:lpstr>
      <vt:lpstr>The Plan (cont’d)</vt:lpstr>
      <vt:lpstr>The Plan (cont’d)</vt:lpstr>
      <vt:lpstr>Risk Mitigation</vt:lpstr>
      <vt:lpstr>Current Status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424</cp:revision>
  <cp:lastPrinted>2020-12-29T18:52:37Z</cp:lastPrinted>
  <dcterms:created xsi:type="dcterms:W3CDTF">2019-09-11T01:44:20Z</dcterms:created>
  <dcterms:modified xsi:type="dcterms:W3CDTF">2021-01-23T16:07:33Z</dcterms:modified>
</cp:coreProperties>
</file>